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2" r:id="rId5"/>
    <p:sldId id="259" r:id="rId6"/>
    <p:sldId id="260" r:id="rId7"/>
    <p:sldId id="261"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74"/>
  </p:normalViewPr>
  <p:slideViewPr>
    <p:cSldViewPr snapToGrid="0" snapToObjects="1">
      <p:cViewPr varScale="1">
        <p:scale>
          <a:sx n="100" d="100"/>
          <a:sy n="100" d="100"/>
        </p:scale>
        <p:origin x="46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F3A25-832C-C646-9E79-33A17B0558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0AC08C-BAB2-9F45-BEF5-DC3C8EE662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5A88BF-097A-0B44-AFD4-E03D0191F5D6}"/>
              </a:ext>
            </a:extLst>
          </p:cNvPr>
          <p:cNvSpPr>
            <a:spLocks noGrp="1"/>
          </p:cNvSpPr>
          <p:nvPr>
            <p:ph type="dt" sz="half" idx="10"/>
          </p:nvPr>
        </p:nvSpPr>
        <p:spPr/>
        <p:txBody>
          <a:bodyPr/>
          <a:lstStyle/>
          <a:p>
            <a:fld id="{8D52BC95-06B2-8942-9A30-505EB80F770F}" type="datetimeFigureOut">
              <a:rPr lang="en-US" smtClean="0"/>
              <a:t>5/18/18</a:t>
            </a:fld>
            <a:endParaRPr lang="en-US"/>
          </a:p>
        </p:txBody>
      </p:sp>
      <p:sp>
        <p:nvSpPr>
          <p:cNvPr id="5" name="Footer Placeholder 4">
            <a:extLst>
              <a:ext uri="{FF2B5EF4-FFF2-40B4-BE49-F238E27FC236}">
                <a16:creationId xmlns:a16="http://schemas.microsoft.com/office/drawing/2014/main" id="{96913AAC-5248-8041-AD0E-5DA55903A6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71E8C5-D870-A34E-8520-B1B228289CC4}"/>
              </a:ext>
            </a:extLst>
          </p:cNvPr>
          <p:cNvSpPr>
            <a:spLocks noGrp="1"/>
          </p:cNvSpPr>
          <p:nvPr>
            <p:ph type="sldNum" sz="quarter" idx="12"/>
          </p:nvPr>
        </p:nvSpPr>
        <p:spPr/>
        <p:txBody>
          <a:bodyPr/>
          <a:lstStyle/>
          <a:p>
            <a:fld id="{15764B76-42D8-A643-A401-7B6626996755}" type="slidenum">
              <a:rPr lang="en-US" smtClean="0"/>
              <a:t>‹#›</a:t>
            </a:fld>
            <a:endParaRPr lang="en-US"/>
          </a:p>
        </p:txBody>
      </p:sp>
    </p:spTree>
    <p:extLst>
      <p:ext uri="{BB962C8B-B14F-4D97-AF65-F5344CB8AC3E}">
        <p14:creationId xmlns:p14="http://schemas.microsoft.com/office/powerpoint/2010/main" val="70241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1E8A1-C29D-7A48-AC94-6DCC5F6827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99F16B-FD96-2543-85E6-C8CB47A8BED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93F8BB-B656-B74E-8EFE-5ED43E73BAFB}"/>
              </a:ext>
            </a:extLst>
          </p:cNvPr>
          <p:cNvSpPr>
            <a:spLocks noGrp="1"/>
          </p:cNvSpPr>
          <p:nvPr>
            <p:ph type="dt" sz="half" idx="10"/>
          </p:nvPr>
        </p:nvSpPr>
        <p:spPr/>
        <p:txBody>
          <a:bodyPr/>
          <a:lstStyle/>
          <a:p>
            <a:fld id="{8D52BC95-06B2-8942-9A30-505EB80F770F}" type="datetimeFigureOut">
              <a:rPr lang="en-US" smtClean="0"/>
              <a:t>5/18/18</a:t>
            </a:fld>
            <a:endParaRPr lang="en-US"/>
          </a:p>
        </p:txBody>
      </p:sp>
      <p:sp>
        <p:nvSpPr>
          <p:cNvPr id="5" name="Footer Placeholder 4">
            <a:extLst>
              <a:ext uri="{FF2B5EF4-FFF2-40B4-BE49-F238E27FC236}">
                <a16:creationId xmlns:a16="http://schemas.microsoft.com/office/drawing/2014/main" id="{22F77915-813B-C146-9AC0-1CAD852E71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23CB63-6766-F641-9548-C6B7F35B9EDE}"/>
              </a:ext>
            </a:extLst>
          </p:cNvPr>
          <p:cNvSpPr>
            <a:spLocks noGrp="1"/>
          </p:cNvSpPr>
          <p:nvPr>
            <p:ph type="sldNum" sz="quarter" idx="12"/>
          </p:nvPr>
        </p:nvSpPr>
        <p:spPr/>
        <p:txBody>
          <a:bodyPr/>
          <a:lstStyle/>
          <a:p>
            <a:fld id="{15764B76-42D8-A643-A401-7B6626996755}" type="slidenum">
              <a:rPr lang="en-US" smtClean="0"/>
              <a:t>‹#›</a:t>
            </a:fld>
            <a:endParaRPr lang="en-US"/>
          </a:p>
        </p:txBody>
      </p:sp>
    </p:spTree>
    <p:extLst>
      <p:ext uri="{BB962C8B-B14F-4D97-AF65-F5344CB8AC3E}">
        <p14:creationId xmlns:p14="http://schemas.microsoft.com/office/powerpoint/2010/main" val="3789860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A9ED93-E472-0D47-8BAE-E70A219A91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9D296B-1103-AF49-9CA2-F021F7FD84D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59A869-1545-5249-9F68-33B2C217B712}"/>
              </a:ext>
            </a:extLst>
          </p:cNvPr>
          <p:cNvSpPr>
            <a:spLocks noGrp="1"/>
          </p:cNvSpPr>
          <p:nvPr>
            <p:ph type="dt" sz="half" idx="10"/>
          </p:nvPr>
        </p:nvSpPr>
        <p:spPr/>
        <p:txBody>
          <a:bodyPr/>
          <a:lstStyle/>
          <a:p>
            <a:fld id="{8D52BC95-06B2-8942-9A30-505EB80F770F}" type="datetimeFigureOut">
              <a:rPr lang="en-US" smtClean="0"/>
              <a:t>5/18/18</a:t>
            </a:fld>
            <a:endParaRPr lang="en-US"/>
          </a:p>
        </p:txBody>
      </p:sp>
      <p:sp>
        <p:nvSpPr>
          <p:cNvPr id="5" name="Footer Placeholder 4">
            <a:extLst>
              <a:ext uri="{FF2B5EF4-FFF2-40B4-BE49-F238E27FC236}">
                <a16:creationId xmlns:a16="http://schemas.microsoft.com/office/drawing/2014/main" id="{40AE2AB6-B166-2949-8F89-CA5E0CE3D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D0458-5C89-6F42-9C05-D36F7A1F5EE7}"/>
              </a:ext>
            </a:extLst>
          </p:cNvPr>
          <p:cNvSpPr>
            <a:spLocks noGrp="1"/>
          </p:cNvSpPr>
          <p:nvPr>
            <p:ph type="sldNum" sz="quarter" idx="12"/>
          </p:nvPr>
        </p:nvSpPr>
        <p:spPr/>
        <p:txBody>
          <a:bodyPr/>
          <a:lstStyle/>
          <a:p>
            <a:fld id="{15764B76-42D8-A643-A401-7B6626996755}" type="slidenum">
              <a:rPr lang="en-US" smtClean="0"/>
              <a:t>‹#›</a:t>
            </a:fld>
            <a:endParaRPr lang="en-US"/>
          </a:p>
        </p:txBody>
      </p:sp>
    </p:spTree>
    <p:extLst>
      <p:ext uri="{BB962C8B-B14F-4D97-AF65-F5344CB8AC3E}">
        <p14:creationId xmlns:p14="http://schemas.microsoft.com/office/powerpoint/2010/main" val="990512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7D-18C9-BB49-B887-971CF95E18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1F5805-9EEE-B547-8677-2B4605F06B0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6690EA-4231-5D4A-9C07-89D2196F2A0F}"/>
              </a:ext>
            </a:extLst>
          </p:cNvPr>
          <p:cNvSpPr>
            <a:spLocks noGrp="1"/>
          </p:cNvSpPr>
          <p:nvPr>
            <p:ph type="dt" sz="half" idx="10"/>
          </p:nvPr>
        </p:nvSpPr>
        <p:spPr/>
        <p:txBody>
          <a:bodyPr/>
          <a:lstStyle/>
          <a:p>
            <a:fld id="{8D52BC95-06B2-8942-9A30-505EB80F770F}" type="datetimeFigureOut">
              <a:rPr lang="en-US" smtClean="0"/>
              <a:t>5/18/18</a:t>
            </a:fld>
            <a:endParaRPr lang="en-US"/>
          </a:p>
        </p:txBody>
      </p:sp>
      <p:sp>
        <p:nvSpPr>
          <p:cNvPr id="5" name="Footer Placeholder 4">
            <a:extLst>
              <a:ext uri="{FF2B5EF4-FFF2-40B4-BE49-F238E27FC236}">
                <a16:creationId xmlns:a16="http://schemas.microsoft.com/office/drawing/2014/main" id="{939B1126-23DA-8643-B79E-68BC143DD9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D2A000-A6EE-E247-B370-EA1460E1D456}"/>
              </a:ext>
            </a:extLst>
          </p:cNvPr>
          <p:cNvSpPr>
            <a:spLocks noGrp="1"/>
          </p:cNvSpPr>
          <p:nvPr>
            <p:ph type="sldNum" sz="quarter" idx="12"/>
          </p:nvPr>
        </p:nvSpPr>
        <p:spPr/>
        <p:txBody>
          <a:bodyPr/>
          <a:lstStyle/>
          <a:p>
            <a:fld id="{15764B76-42D8-A643-A401-7B6626996755}" type="slidenum">
              <a:rPr lang="en-US" smtClean="0"/>
              <a:t>‹#›</a:t>
            </a:fld>
            <a:endParaRPr lang="en-US"/>
          </a:p>
        </p:txBody>
      </p:sp>
    </p:spTree>
    <p:extLst>
      <p:ext uri="{BB962C8B-B14F-4D97-AF65-F5344CB8AC3E}">
        <p14:creationId xmlns:p14="http://schemas.microsoft.com/office/powerpoint/2010/main" val="1994536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C0C3-8572-7E48-B212-281EA7A7AD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3332E7-0046-184F-A5EF-ED649CFF5C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8C8140E-A569-FD45-8A84-CAF74CCA4A88}"/>
              </a:ext>
            </a:extLst>
          </p:cNvPr>
          <p:cNvSpPr>
            <a:spLocks noGrp="1"/>
          </p:cNvSpPr>
          <p:nvPr>
            <p:ph type="dt" sz="half" idx="10"/>
          </p:nvPr>
        </p:nvSpPr>
        <p:spPr/>
        <p:txBody>
          <a:bodyPr/>
          <a:lstStyle/>
          <a:p>
            <a:fld id="{8D52BC95-06B2-8942-9A30-505EB80F770F}" type="datetimeFigureOut">
              <a:rPr lang="en-US" smtClean="0"/>
              <a:t>5/18/18</a:t>
            </a:fld>
            <a:endParaRPr lang="en-US"/>
          </a:p>
        </p:txBody>
      </p:sp>
      <p:sp>
        <p:nvSpPr>
          <p:cNvPr id="5" name="Footer Placeholder 4">
            <a:extLst>
              <a:ext uri="{FF2B5EF4-FFF2-40B4-BE49-F238E27FC236}">
                <a16:creationId xmlns:a16="http://schemas.microsoft.com/office/drawing/2014/main" id="{593C71A2-F173-EF44-B9DB-DBF4BD6CCF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1E6B6-543D-724A-B167-E53C8CD66F4A}"/>
              </a:ext>
            </a:extLst>
          </p:cNvPr>
          <p:cNvSpPr>
            <a:spLocks noGrp="1"/>
          </p:cNvSpPr>
          <p:nvPr>
            <p:ph type="sldNum" sz="quarter" idx="12"/>
          </p:nvPr>
        </p:nvSpPr>
        <p:spPr/>
        <p:txBody>
          <a:bodyPr/>
          <a:lstStyle/>
          <a:p>
            <a:fld id="{15764B76-42D8-A643-A401-7B6626996755}" type="slidenum">
              <a:rPr lang="en-US" smtClean="0"/>
              <a:t>‹#›</a:t>
            </a:fld>
            <a:endParaRPr lang="en-US"/>
          </a:p>
        </p:txBody>
      </p:sp>
    </p:spTree>
    <p:extLst>
      <p:ext uri="{BB962C8B-B14F-4D97-AF65-F5344CB8AC3E}">
        <p14:creationId xmlns:p14="http://schemas.microsoft.com/office/powerpoint/2010/main" val="3727098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D51C4-1B0D-9043-8CE9-BF73D51AA1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11F912-A137-754D-A5E7-60EC7210511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5C5E35-A41F-054E-ACC7-DA39B2B2A30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038D89-EE59-E449-ACC9-D9C9E4935974}"/>
              </a:ext>
            </a:extLst>
          </p:cNvPr>
          <p:cNvSpPr>
            <a:spLocks noGrp="1"/>
          </p:cNvSpPr>
          <p:nvPr>
            <p:ph type="dt" sz="half" idx="10"/>
          </p:nvPr>
        </p:nvSpPr>
        <p:spPr/>
        <p:txBody>
          <a:bodyPr/>
          <a:lstStyle/>
          <a:p>
            <a:fld id="{8D52BC95-06B2-8942-9A30-505EB80F770F}" type="datetimeFigureOut">
              <a:rPr lang="en-US" smtClean="0"/>
              <a:t>5/18/18</a:t>
            </a:fld>
            <a:endParaRPr lang="en-US"/>
          </a:p>
        </p:txBody>
      </p:sp>
      <p:sp>
        <p:nvSpPr>
          <p:cNvPr id="6" name="Footer Placeholder 5">
            <a:extLst>
              <a:ext uri="{FF2B5EF4-FFF2-40B4-BE49-F238E27FC236}">
                <a16:creationId xmlns:a16="http://schemas.microsoft.com/office/drawing/2014/main" id="{A2FB349A-5964-6A4B-9240-8B79B8986A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15A6D-833F-4F46-A09E-1FC1010A78DE}"/>
              </a:ext>
            </a:extLst>
          </p:cNvPr>
          <p:cNvSpPr>
            <a:spLocks noGrp="1"/>
          </p:cNvSpPr>
          <p:nvPr>
            <p:ph type="sldNum" sz="quarter" idx="12"/>
          </p:nvPr>
        </p:nvSpPr>
        <p:spPr/>
        <p:txBody>
          <a:bodyPr/>
          <a:lstStyle/>
          <a:p>
            <a:fld id="{15764B76-42D8-A643-A401-7B6626996755}" type="slidenum">
              <a:rPr lang="en-US" smtClean="0"/>
              <a:t>‹#›</a:t>
            </a:fld>
            <a:endParaRPr lang="en-US"/>
          </a:p>
        </p:txBody>
      </p:sp>
    </p:spTree>
    <p:extLst>
      <p:ext uri="{BB962C8B-B14F-4D97-AF65-F5344CB8AC3E}">
        <p14:creationId xmlns:p14="http://schemas.microsoft.com/office/powerpoint/2010/main" val="2327312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D285-074B-0A42-857D-F95BAA4566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03D798-0F30-624F-9471-D1D74BA4AF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3AE9EC5-425A-5B44-9A79-2FD2F441397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4F19CE-CB15-9142-AAD9-088E680A2A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41F2146-D772-144B-B526-61F13EC4C00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ED1C53-C883-F64A-978F-F4468F54E445}"/>
              </a:ext>
            </a:extLst>
          </p:cNvPr>
          <p:cNvSpPr>
            <a:spLocks noGrp="1"/>
          </p:cNvSpPr>
          <p:nvPr>
            <p:ph type="dt" sz="half" idx="10"/>
          </p:nvPr>
        </p:nvSpPr>
        <p:spPr/>
        <p:txBody>
          <a:bodyPr/>
          <a:lstStyle/>
          <a:p>
            <a:fld id="{8D52BC95-06B2-8942-9A30-505EB80F770F}" type="datetimeFigureOut">
              <a:rPr lang="en-US" smtClean="0"/>
              <a:t>5/18/18</a:t>
            </a:fld>
            <a:endParaRPr lang="en-US"/>
          </a:p>
        </p:txBody>
      </p:sp>
      <p:sp>
        <p:nvSpPr>
          <p:cNvPr id="8" name="Footer Placeholder 7">
            <a:extLst>
              <a:ext uri="{FF2B5EF4-FFF2-40B4-BE49-F238E27FC236}">
                <a16:creationId xmlns:a16="http://schemas.microsoft.com/office/drawing/2014/main" id="{5D8834D3-F1D7-4B42-A5E0-A4893E657E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B3D0B8-24E5-9C44-807E-5EE07A8F187C}"/>
              </a:ext>
            </a:extLst>
          </p:cNvPr>
          <p:cNvSpPr>
            <a:spLocks noGrp="1"/>
          </p:cNvSpPr>
          <p:nvPr>
            <p:ph type="sldNum" sz="quarter" idx="12"/>
          </p:nvPr>
        </p:nvSpPr>
        <p:spPr/>
        <p:txBody>
          <a:bodyPr/>
          <a:lstStyle/>
          <a:p>
            <a:fld id="{15764B76-42D8-A643-A401-7B6626996755}" type="slidenum">
              <a:rPr lang="en-US" smtClean="0"/>
              <a:t>‹#›</a:t>
            </a:fld>
            <a:endParaRPr lang="en-US"/>
          </a:p>
        </p:txBody>
      </p:sp>
    </p:spTree>
    <p:extLst>
      <p:ext uri="{BB962C8B-B14F-4D97-AF65-F5344CB8AC3E}">
        <p14:creationId xmlns:p14="http://schemas.microsoft.com/office/powerpoint/2010/main" val="177958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5BB24-C9BA-3E4B-9CB1-22B868C144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ED809D-8D37-BD43-BF18-755E78DBC084}"/>
              </a:ext>
            </a:extLst>
          </p:cNvPr>
          <p:cNvSpPr>
            <a:spLocks noGrp="1"/>
          </p:cNvSpPr>
          <p:nvPr>
            <p:ph type="dt" sz="half" idx="10"/>
          </p:nvPr>
        </p:nvSpPr>
        <p:spPr/>
        <p:txBody>
          <a:bodyPr/>
          <a:lstStyle/>
          <a:p>
            <a:fld id="{8D52BC95-06B2-8942-9A30-505EB80F770F}" type="datetimeFigureOut">
              <a:rPr lang="en-US" smtClean="0"/>
              <a:t>5/18/18</a:t>
            </a:fld>
            <a:endParaRPr lang="en-US"/>
          </a:p>
        </p:txBody>
      </p:sp>
      <p:sp>
        <p:nvSpPr>
          <p:cNvPr id="4" name="Footer Placeholder 3">
            <a:extLst>
              <a:ext uri="{FF2B5EF4-FFF2-40B4-BE49-F238E27FC236}">
                <a16:creationId xmlns:a16="http://schemas.microsoft.com/office/drawing/2014/main" id="{C42D61BB-DC53-B04A-9451-D7C0CB1DB5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C303AA-AB49-7C4C-88AA-26D9C50B7E3D}"/>
              </a:ext>
            </a:extLst>
          </p:cNvPr>
          <p:cNvSpPr>
            <a:spLocks noGrp="1"/>
          </p:cNvSpPr>
          <p:nvPr>
            <p:ph type="sldNum" sz="quarter" idx="12"/>
          </p:nvPr>
        </p:nvSpPr>
        <p:spPr/>
        <p:txBody>
          <a:bodyPr/>
          <a:lstStyle/>
          <a:p>
            <a:fld id="{15764B76-42D8-A643-A401-7B6626996755}" type="slidenum">
              <a:rPr lang="en-US" smtClean="0"/>
              <a:t>‹#›</a:t>
            </a:fld>
            <a:endParaRPr lang="en-US"/>
          </a:p>
        </p:txBody>
      </p:sp>
    </p:spTree>
    <p:extLst>
      <p:ext uri="{BB962C8B-B14F-4D97-AF65-F5344CB8AC3E}">
        <p14:creationId xmlns:p14="http://schemas.microsoft.com/office/powerpoint/2010/main" val="4072058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AA924D-2E04-ED4B-B482-6AA3DB510CC7}"/>
              </a:ext>
            </a:extLst>
          </p:cNvPr>
          <p:cNvSpPr>
            <a:spLocks noGrp="1"/>
          </p:cNvSpPr>
          <p:nvPr>
            <p:ph type="dt" sz="half" idx="10"/>
          </p:nvPr>
        </p:nvSpPr>
        <p:spPr/>
        <p:txBody>
          <a:bodyPr/>
          <a:lstStyle/>
          <a:p>
            <a:fld id="{8D52BC95-06B2-8942-9A30-505EB80F770F}" type="datetimeFigureOut">
              <a:rPr lang="en-US" smtClean="0"/>
              <a:t>5/18/18</a:t>
            </a:fld>
            <a:endParaRPr lang="en-US"/>
          </a:p>
        </p:txBody>
      </p:sp>
      <p:sp>
        <p:nvSpPr>
          <p:cNvPr id="3" name="Footer Placeholder 2">
            <a:extLst>
              <a:ext uri="{FF2B5EF4-FFF2-40B4-BE49-F238E27FC236}">
                <a16:creationId xmlns:a16="http://schemas.microsoft.com/office/drawing/2014/main" id="{58210A40-253C-4C42-81A6-7F7A5FBC22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310A52-90FE-3348-B592-AA1357921DB9}"/>
              </a:ext>
            </a:extLst>
          </p:cNvPr>
          <p:cNvSpPr>
            <a:spLocks noGrp="1"/>
          </p:cNvSpPr>
          <p:nvPr>
            <p:ph type="sldNum" sz="quarter" idx="12"/>
          </p:nvPr>
        </p:nvSpPr>
        <p:spPr/>
        <p:txBody>
          <a:bodyPr/>
          <a:lstStyle/>
          <a:p>
            <a:fld id="{15764B76-42D8-A643-A401-7B6626996755}" type="slidenum">
              <a:rPr lang="en-US" smtClean="0"/>
              <a:t>‹#›</a:t>
            </a:fld>
            <a:endParaRPr lang="en-US"/>
          </a:p>
        </p:txBody>
      </p:sp>
    </p:spTree>
    <p:extLst>
      <p:ext uri="{BB962C8B-B14F-4D97-AF65-F5344CB8AC3E}">
        <p14:creationId xmlns:p14="http://schemas.microsoft.com/office/powerpoint/2010/main" val="1726213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AF07C-0F30-A249-8E8F-35C9C33F14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373FA3-3DD1-1A4C-894C-15ED3ECD51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C26B2C-B80F-4A45-88E6-CA52FC619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BCBF3C-1C63-4749-BFAF-A1E6BE2A280D}"/>
              </a:ext>
            </a:extLst>
          </p:cNvPr>
          <p:cNvSpPr>
            <a:spLocks noGrp="1"/>
          </p:cNvSpPr>
          <p:nvPr>
            <p:ph type="dt" sz="half" idx="10"/>
          </p:nvPr>
        </p:nvSpPr>
        <p:spPr/>
        <p:txBody>
          <a:bodyPr/>
          <a:lstStyle/>
          <a:p>
            <a:fld id="{8D52BC95-06B2-8942-9A30-505EB80F770F}" type="datetimeFigureOut">
              <a:rPr lang="en-US" smtClean="0"/>
              <a:t>5/18/18</a:t>
            </a:fld>
            <a:endParaRPr lang="en-US"/>
          </a:p>
        </p:txBody>
      </p:sp>
      <p:sp>
        <p:nvSpPr>
          <p:cNvPr id="6" name="Footer Placeholder 5">
            <a:extLst>
              <a:ext uri="{FF2B5EF4-FFF2-40B4-BE49-F238E27FC236}">
                <a16:creationId xmlns:a16="http://schemas.microsoft.com/office/drawing/2014/main" id="{CF6A1688-465A-C24D-8F5E-3AB0688DE4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7248F4-54D3-1D48-9974-05251154B4C7}"/>
              </a:ext>
            </a:extLst>
          </p:cNvPr>
          <p:cNvSpPr>
            <a:spLocks noGrp="1"/>
          </p:cNvSpPr>
          <p:nvPr>
            <p:ph type="sldNum" sz="quarter" idx="12"/>
          </p:nvPr>
        </p:nvSpPr>
        <p:spPr/>
        <p:txBody>
          <a:bodyPr/>
          <a:lstStyle/>
          <a:p>
            <a:fld id="{15764B76-42D8-A643-A401-7B6626996755}" type="slidenum">
              <a:rPr lang="en-US" smtClean="0"/>
              <a:t>‹#›</a:t>
            </a:fld>
            <a:endParaRPr lang="en-US"/>
          </a:p>
        </p:txBody>
      </p:sp>
    </p:spTree>
    <p:extLst>
      <p:ext uri="{BB962C8B-B14F-4D97-AF65-F5344CB8AC3E}">
        <p14:creationId xmlns:p14="http://schemas.microsoft.com/office/powerpoint/2010/main" val="1088037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7E28-03C4-ED4B-AD8F-CD80848272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93FD01-9F75-CD42-946F-61562091A1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5E3D88-91DD-384C-ACFE-40D04BCCC9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FC342E-8C6D-5640-8F20-3D0E58B50208}"/>
              </a:ext>
            </a:extLst>
          </p:cNvPr>
          <p:cNvSpPr>
            <a:spLocks noGrp="1"/>
          </p:cNvSpPr>
          <p:nvPr>
            <p:ph type="dt" sz="half" idx="10"/>
          </p:nvPr>
        </p:nvSpPr>
        <p:spPr/>
        <p:txBody>
          <a:bodyPr/>
          <a:lstStyle/>
          <a:p>
            <a:fld id="{8D52BC95-06B2-8942-9A30-505EB80F770F}" type="datetimeFigureOut">
              <a:rPr lang="en-US" smtClean="0"/>
              <a:t>5/18/18</a:t>
            </a:fld>
            <a:endParaRPr lang="en-US"/>
          </a:p>
        </p:txBody>
      </p:sp>
      <p:sp>
        <p:nvSpPr>
          <p:cNvPr id="6" name="Footer Placeholder 5">
            <a:extLst>
              <a:ext uri="{FF2B5EF4-FFF2-40B4-BE49-F238E27FC236}">
                <a16:creationId xmlns:a16="http://schemas.microsoft.com/office/drawing/2014/main" id="{425DE8CD-DE44-864A-BA5D-DF24EC2409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C2ABEE-7C06-0346-AB42-E4F544CE0462}"/>
              </a:ext>
            </a:extLst>
          </p:cNvPr>
          <p:cNvSpPr>
            <a:spLocks noGrp="1"/>
          </p:cNvSpPr>
          <p:nvPr>
            <p:ph type="sldNum" sz="quarter" idx="12"/>
          </p:nvPr>
        </p:nvSpPr>
        <p:spPr/>
        <p:txBody>
          <a:bodyPr/>
          <a:lstStyle/>
          <a:p>
            <a:fld id="{15764B76-42D8-A643-A401-7B6626996755}" type="slidenum">
              <a:rPr lang="en-US" smtClean="0"/>
              <a:t>‹#›</a:t>
            </a:fld>
            <a:endParaRPr lang="en-US"/>
          </a:p>
        </p:txBody>
      </p:sp>
    </p:spTree>
    <p:extLst>
      <p:ext uri="{BB962C8B-B14F-4D97-AF65-F5344CB8AC3E}">
        <p14:creationId xmlns:p14="http://schemas.microsoft.com/office/powerpoint/2010/main" val="4270741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336A1-D0F9-0D42-A072-93500D5E0C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424DF1-96E1-804B-BB55-9CF3F7B706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34EF53-16BA-664A-9205-8F9B4EDABB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52BC95-06B2-8942-9A30-505EB80F770F}" type="datetimeFigureOut">
              <a:rPr lang="en-US" smtClean="0"/>
              <a:t>5/18/18</a:t>
            </a:fld>
            <a:endParaRPr lang="en-US"/>
          </a:p>
        </p:txBody>
      </p:sp>
      <p:sp>
        <p:nvSpPr>
          <p:cNvPr id="5" name="Footer Placeholder 4">
            <a:extLst>
              <a:ext uri="{FF2B5EF4-FFF2-40B4-BE49-F238E27FC236}">
                <a16:creationId xmlns:a16="http://schemas.microsoft.com/office/drawing/2014/main" id="{19983855-96F9-7446-86B3-1C150B7116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83A011-71F9-DC4D-9B2A-5F7E33D987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764B76-42D8-A643-A401-7B6626996755}" type="slidenum">
              <a:rPr lang="en-US" smtClean="0"/>
              <a:t>‹#›</a:t>
            </a:fld>
            <a:endParaRPr lang="en-US"/>
          </a:p>
        </p:txBody>
      </p:sp>
    </p:spTree>
    <p:extLst>
      <p:ext uri="{BB962C8B-B14F-4D97-AF65-F5344CB8AC3E}">
        <p14:creationId xmlns:p14="http://schemas.microsoft.com/office/powerpoint/2010/main" val="1357494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www.proplanet.com.co/index.php/nosotros"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economiacircular.org/wp/?page_id=62" TargetMode="External"/><Relationship Id="rId4" Type="http://schemas.openxmlformats.org/officeDocument/2006/relationships/hyperlink" Target="http://www.frigocolanta.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154067-797A-1349-92C1-1D7AAC9AB13F}"/>
              </a:ext>
            </a:extLst>
          </p:cNvPr>
          <p:cNvSpPr txBox="1"/>
          <p:nvPr/>
        </p:nvSpPr>
        <p:spPr>
          <a:xfrm>
            <a:off x="546100" y="2616200"/>
            <a:ext cx="3934282" cy="1015663"/>
          </a:xfrm>
          <a:prstGeom prst="rect">
            <a:avLst/>
          </a:prstGeom>
          <a:noFill/>
        </p:spPr>
        <p:txBody>
          <a:bodyPr wrap="none" rtlCol="0">
            <a:spAutoFit/>
          </a:bodyPr>
          <a:lstStyle/>
          <a:p>
            <a:r>
              <a:rPr lang="es-ES_tradnl" sz="6000" b="1" dirty="0">
                <a:solidFill>
                  <a:schemeClr val="accent6"/>
                </a:solidFill>
                <a:latin typeface="Franklin Gothic Heavy" panose="020B0603020102020204" pitchFamily="34" charset="0"/>
                <a:ea typeface="Ayuthaya" pitchFamily="2" charset="-34"/>
                <a:cs typeface="Ayuthaya" pitchFamily="2" charset="-34"/>
              </a:rPr>
              <a:t>Propuesta</a:t>
            </a:r>
          </a:p>
        </p:txBody>
      </p:sp>
      <p:sp>
        <p:nvSpPr>
          <p:cNvPr id="8" name="TextBox 7">
            <a:extLst>
              <a:ext uri="{FF2B5EF4-FFF2-40B4-BE49-F238E27FC236}">
                <a16:creationId xmlns:a16="http://schemas.microsoft.com/office/drawing/2014/main" id="{BF074643-65EE-134F-A7B1-6E27A32CE755}"/>
              </a:ext>
            </a:extLst>
          </p:cNvPr>
          <p:cNvSpPr txBox="1"/>
          <p:nvPr/>
        </p:nvSpPr>
        <p:spPr>
          <a:xfrm>
            <a:off x="6727361" y="1831370"/>
            <a:ext cx="4120615" cy="1569660"/>
          </a:xfrm>
          <a:prstGeom prst="rect">
            <a:avLst/>
          </a:prstGeom>
          <a:noFill/>
        </p:spPr>
        <p:txBody>
          <a:bodyPr wrap="none" rtlCol="0">
            <a:spAutoFit/>
          </a:bodyPr>
          <a:lstStyle/>
          <a:p>
            <a:r>
              <a:rPr lang="es-ES_tradnl" sz="3200" b="1" dirty="0">
                <a:solidFill>
                  <a:schemeClr val="bg1"/>
                </a:solidFill>
              </a:rPr>
              <a:t>Integrantes:</a:t>
            </a:r>
          </a:p>
          <a:p>
            <a:r>
              <a:rPr lang="es-ES_tradnl" sz="3200" b="1" dirty="0">
                <a:solidFill>
                  <a:schemeClr val="bg1"/>
                </a:solidFill>
              </a:rPr>
              <a:t>Camilo Alejandro Chica</a:t>
            </a:r>
          </a:p>
          <a:p>
            <a:r>
              <a:rPr lang="es-ES_tradnl" sz="3200" b="1" dirty="0">
                <a:solidFill>
                  <a:schemeClr val="bg1"/>
                </a:solidFill>
              </a:rPr>
              <a:t>Andrés Ospina Mesa</a:t>
            </a:r>
          </a:p>
        </p:txBody>
      </p:sp>
    </p:spTree>
    <p:extLst>
      <p:ext uri="{BB962C8B-B14F-4D97-AF65-F5344CB8AC3E}">
        <p14:creationId xmlns:p14="http://schemas.microsoft.com/office/powerpoint/2010/main" val="513854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84064F1-73A1-AF4F-B128-A75891A51D23}"/>
              </a:ext>
            </a:extLst>
          </p:cNvPr>
          <p:cNvGrpSpPr/>
          <p:nvPr/>
        </p:nvGrpSpPr>
        <p:grpSpPr>
          <a:xfrm>
            <a:off x="2374901" y="25400"/>
            <a:ext cx="9677400" cy="5448300"/>
            <a:chOff x="1713345" y="0"/>
            <a:chExt cx="10478655" cy="6268476"/>
          </a:xfrm>
        </p:grpSpPr>
        <p:pic>
          <p:nvPicPr>
            <p:cNvPr id="5" name="Imagen 3">
              <a:extLst>
                <a:ext uri="{FF2B5EF4-FFF2-40B4-BE49-F238E27FC236}">
                  <a16:creationId xmlns:a16="http://schemas.microsoft.com/office/drawing/2014/main" id="{69BB289D-052C-D74C-B015-BAFB5E4F326A}"/>
                </a:ext>
              </a:extLst>
            </p:cNvPr>
            <p:cNvPicPr>
              <a:picLocks noChangeAspect="1"/>
            </p:cNvPicPr>
            <p:nvPr/>
          </p:nvPicPr>
          <p:blipFill>
            <a:blip r:embed="rId3"/>
            <a:stretch>
              <a:fillRect/>
            </a:stretch>
          </p:blipFill>
          <p:spPr>
            <a:xfrm>
              <a:off x="1713345" y="1243820"/>
              <a:ext cx="10379403" cy="4317128"/>
            </a:xfrm>
            <a:prstGeom prst="rect">
              <a:avLst/>
            </a:prstGeom>
          </p:spPr>
        </p:pic>
        <p:sp>
          <p:nvSpPr>
            <p:cNvPr id="16" name="Oval 15">
              <a:extLst>
                <a:ext uri="{FF2B5EF4-FFF2-40B4-BE49-F238E27FC236}">
                  <a16:creationId xmlns:a16="http://schemas.microsoft.com/office/drawing/2014/main" id="{1DFDA0FF-D1EA-0745-95C0-99D458387039}"/>
                </a:ext>
              </a:extLst>
            </p:cNvPr>
            <p:cNvSpPr/>
            <p:nvPr/>
          </p:nvSpPr>
          <p:spPr>
            <a:xfrm>
              <a:off x="6159500" y="553476"/>
              <a:ext cx="6032500" cy="5715000"/>
            </a:xfrm>
            <a:prstGeom prst="ellipse">
              <a:avLst/>
            </a:prstGeom>
            <a:noFill/>
            <a:ln cap="rnd" cmpd="sng">
              <a:solidFill>
                <a:srgbClr val="FF0000"/>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616059CD-5E65-3348-B45D-EC58877FC276}"/>
                </a:ext>
              </a:extLst>
            </p:cNvPr>
            <p:cNvGrpSpPr/>
            <p:nvPr/>
          </p:nvGrpSpPr>
          <p:grpSpPr>
            <a:xfrm>
              <a:off x="2264771" y="0"/>
              <a:ext cx="8823232" cy="5885555"/>
              <a:chOff x="1909172" y="165100"/>
              <a:chExt cx="8823232" cy="5885555"/>
            </a:xfrm>
          </p:grpSpPr>
          <p:sp>
            <p:nvSpPr>
              <p:cNvPr id="6" name="CuadroTexto 2">
                <a:extLst>
                  <a:ext uri="{FF2B5EF4-FFF2-40B4-BE49-F238E27FC236}">
                    <a16:creationId xmlns:a16="http://schemas.microsoft.com/office/drawing/2014/main" id="{30918968-E9F5-9349-AD53-4E783A69DD90}"/>
                  </a:ext>
                </a:extLst>
              </p:cNvPr>
              <p:cNvSpPr txBox="1"/>
              <p:nvPr/>
            </p:nvSpPr>
            <p:spPr>
              <a:xfrm>
                <a:off x="1909172" y="1137139"/>
                <a:ext cx="2142309" cy="369332"/>
              </a:xfrm>
              <a:prstGeom prst="rect">
                <a:avLst/>
              </a:prstGeom>
              <a:noFill/>
            </p:spPr>
            <p:txBody>
              <a:bodyPr wrap="square" rtlCol="0">
                <a:spAutoFit/>
              </a:bodyPr>
              <a:lstStyle/>
              <a:p>
                <a:r>
                  <a:rPr lang="es-CO" dirty="0"/>
                  <a:t>Cultivo</a:t>
                </a:r>
              </a:p>
            </p:txBody>
          </p:sp>
          <p:sp>
            <p:nvSpPr>
              <p:cNvPr id="7" name="CuadroTexto 5">
                <a:extLst>
                  <a:ext uri="{FF2B5EF4-FFF2-40B4-BE49-F238E27FC236}">
                    <a16:creationId xmlns:a16="http://schemas.microsoft.com/office/drawing/2014/main" id="{DCCF2658-630D-1D45-8490-D6D84D95B947}"/>
                  </a:ext>
                </a:extLst>
              </p:cNvPr>
              <p:cNvSpPr txBox="1"/>
              <p:nvPr/>
            </p:nvSpPr>
            <p:spPr>
              <a:xfrm>
                <a:off x="3270963" y="1598804"/>
                <a:ext cx="2142309" cy="369332"/>
              </a:xfrm>
              <a:prstGeom prst="rect">
                <a:avLst/>
              </a:prstGeom>
              <a:noFill/>
            </p:spPr>
            <p:txBody>
              <a:bodyPr wrap="square" rtlCol="0">
                <a:spAutoFit/>
              </a:bodyPr>
              <a:lstStyle/>
              <a:p>
                <a:r>
                  <a:rPr lang="es-CO" dirty="0"/>
                  <a:t>Transporte</a:t>
                </a:r>
              </a:p>
            </p:txBody>
          </p:sp>
          <p:sp>
            <p:nvSpPr>
              <p:cNvPr id="8" name="CuadroTexto 6">
                <a:extLst>
                  <a:ext uri="{FF2B5EF4-FFF2-40B4-BE49-F238E27FC236}">
                    <a16:creationId xmlns:a16="http://schemas.microsoft.com/office/drawing/2014/main" id="{61998F80-C0C3-0D49-B17D-63999D28129B}"/>
                  </a:ext>
                </a:extLst>
              </p:cNvPr>
              <p:cNvSpPr txBox="1"/>
              <p:nvPr/>
            </p:nvSpPr>
            <p:spPr>
              <a:xfrm>
                <a:off x="4671671" y="1003807"/>
                <a:ext cx="2142308" cy="646331"/>
              </a:xfrm>
              <a:prstGeom prst="rect">
                <a:avLst/>
              </a:prstGeom>
              <a:noFill/>
            </p:spPr>
            <p:txBody>
              <a:bodyPr wrap="square" rtlCol="0">
                <a:spAutoFit/>
              </a:bodyPr>
              <a:lstStyle/>
              <a:p>
                <a:r>
                  <a:rPr lang="es-CO" dirty="0"/>
                  <a:t>Planta de producción</a:t>
                </a:r>
              </a:p>
            </p:txBody>
          </p:sp>
          <p:sp>
            <p:nvSpPr>
              <p:cNvPr id="9" name="CuadroTexto 7">
                <a:extLst>
                  <a:ext uri="{FF2B5EF4-FFF2-40B4-BE49-F238E27FC236}">
                    <a16:creationId xmlns:a16="http://schemas.microsoft.com/office/drawing/2014/main" id="{43EA64AA-F4E8-2644-9583-526D637AF672}"/>
                  </a:ext>
                </a:extLst>
              </p:cNvPr>
              <p:cNvSpPr txBox="1"/>
              <p:nvPr/>
            </p:nvSpPr>
            <p:spPr>
              <a:xfrm>
                <a:off x="6291639" y="1068542"/>
                <a:ext cx="2142309" cy="646331"/>
              </a:xfrm>
              <a:prstGeom prst="rect">
                <a:avLst/>
              </a:prstGeom>
              <a:noFill/>
            </p:spPr>
            <p:txBody>
              <a:bodyPr wrap="square" rtlCol="0">
                <a:spAutoFit/>
              </a:bodyPr>
              <a:lstStyle/>
              <a:p>
                <a:r>
                  <a:rPr lang="es-CO" dirty="0"/>
                  <a:t>Distribución y Comercialización</a:t>
                </a:r>
              </a:p>
            </p:txBody>
          </p:sp>
          <p:sp>
            <p:nvSpPr>
              <p:cNvPr id="10" name="CuadroTexto 8">
                <a:extLst>
                  <a:ext uri="{FF2B5EF4-FFF2-40B4-BE49-F238E27FC236}">
                    <a16:creationId xmlns:a16="http://schemas.microsoft.com/office/drawing/2014/main" id="{E26A209B-7CB1-1D48-987D-E02F7674BFEA}"/>
                  </a:ext>
                </a:extLst>
              </p:cNvPr>
              <p:cNvSpPr txBox="1"/>
              <p:nvPr/>
            </p:nvSpPr>
            <p:spPr>
              <a:xfrm>
                <a:off x="8590095" y="1478980"/>
                <a:ext cx="2142309" cy="369332"/>
              </a:xfrm>
              <a:prstGeom prst="rect">
                <a:avLst/>
              </a:prstGeom>
              <a:noFill/>
            </p:spPr>
            <p:txBody>
              <a:bodyPr wrap="square" rtlCol="0">
                <a:spAutoFit/>
              </a:bodyPr>
              <a:lstStyle/>
              <a:p>
                <a:r>
                  <a:rPr lang="es-CO" dirty="0"/>
                  <a:t>Consumidor Final</a:t>
                </a:r>
              </a:p>
            </p:txBody>
          </p:sp>
          <p:sp>
            <p:nvSpPr>
              <p:cNvPr id="11" name="CuadroTexto 9">
                <a:extLst>
                  <a:ext uri="{FF2B5EF4-FFF2-40B4-BE49-F238E27FC236}">
                    <a16:creationId xmlns:a16="http://schemas.microsoft.com/office/drawing/2014/main" id="{A8576350-A9D2-7243-B4B0-F19795CCD601}"/>
                  </a:ext>
                </a:extLst>
              </p:cNvPr>
              <p:cNvSpPr txBox="1"/>
              <p:nvPr/>
            </p:nvSpPr>
            <p:spPr>
              <a:xfrm>
                <a:off x="6738693" y="5681323"/>
                <a:ext cx="2142309" cy="369332"/>
              </a:xfrm>
              <a:prstGeom prst="rect">
                <a:avLst/>
              </a:prstGeom>
              <a:noFill/>
            </p:spPr>
            <p:txBody>
              <a:bodyPr wrap="square" rtlCol="0">
                <a:spAutoFit/>
              </a:bodyPr>
              <a:lstStyle/>
              <a:p>
                <a:r>
                  <a:rPr lang="es-CO" dirty="0"/>
                  <a:t>proveedor</a:t>
                </a:r>
              </a:p>
            </p:txBody>
          </p:sp>
          <p:sp>
            <p:nvSpPr>
              <p:cNvPr id="12" name="CuadroTexto 10">
                <a:extLst>
                  <a:ext uri="{FF2B5EF4-FFF2-40B4-BE49-F238E27FC236}">
                    <a16:creationId xmlns:a16="http://schemas.microsoft.com/office/drawing/2014/main" id="{181B8C84-5D7F-104E-9DF9-B769BDBF9E34}"/>
                  </a:ext>
                </a:extLst>
              </p:cNvPr>
              <p:cNvSpPr txBox="1"/>
              <p:nvPr/>
            </p:nvSpPr>
            <p:spPr>
              <a:xfrm>
                <a:off x="3971975" y="2749383"/>
                <a:ext cx="2142309" cy="369332"/>
              </a:xfrm>
              <a:prstGeom prst="rect">
                <a:avLst/>
              </a:prstGeom>
              <a:noFill/>
            </p:spPr>
            <p:txBody>
              <a:bodyPr wrap="square" rtlCol="0">
                <a:spAutoFit/>
              </a:bodyPr>
              <a:lstStyle/>
              <a:p>
                <a:r>
                  <a:rPr lang="es-CO" dirty="0"/>
                  <a:t>Residuos</a:t>
                </a:r>
              </a:p>
            </p:txBody>
          </p:sp>
          <p:sp>
            <p:nvSpPr>
              <p:cNvPr id="13" name="CuadroTexto 11">
                <a:extLst>
                  <a:ext uri="{FF2B5EF4-FFF2-40B4-BE49-F238E27FC236}">
                    <a16:creationId xmlns:a16="http://schemas.microsoft.com/office/drawing/2014/main" id="{67B530AD-9360-5940-B3C9-8EFBB0B3B8CC}"/>
                  </a:ext>
                </a:extLst>
              </p:cNvPr>
              <p:cNvSpPr txBox="1"/>
              <p:nvPr/>
            </p:nvSpPr>
            <p:spPr>
              <a:xfrm>
                <a:off x="8152090" y="3206744"/>
                <a:ext cx="2142309" cy="369332"/>
              </a:xfrm>
              <a:prstGeom prst="rect">
                <a:avLst/>
              </a:prstGeom>
              <a:noFill/>
            </p:spPr>
            <p:txBody>
              <a:bodyPr wrap="square" rtlCol="0">
                <a:spAutoFit/>
              </a:bodyPr>
              <a:lstStyle/>
              <a:p>
                <a:r>
                  <a:rPr lang="es-CO" dirty="0"/>
                  <a:t>Residuos</a:t>
                </a:r>
              </a:p>
            </p:txBody>
          </p:sp>
          <p:sp>
            <p:nvSpPr>
              <p:cNvPr id="14" name="CuadroTexto 13">
                <a:extLst>
                  <a:ext uri="{FF2B5EF4-FFF2-40B4-BE49-F238E27FC236}">
                    <a16:creationId xmlns:a16="http://schemas.microsoft.com/office/drawing/2014/main" id="{08E8D501-2217-3B43-8CCD-D5C5E9A52EF3}"/>
                  </a:ext>
                </a:extLst>
              </p:cNvPr>
              <p:cNvSpPr txBox="1"/>
              <p:nvPr/>
            </p:nvSpPr>
            <p:spPr>
              <a:xfrm>
                <a:off x="2701462" y="5139067"/>
                <a:ext cx="2142309" cy="369332"/>
              </a:xfrm>
              <a:prstGeom prst="rect">
                <a:avLst/>
              </a:prstGeom>
              <a:noFill/>
            </p:spPr>
            <p:txBody>
              <a:bodyPr wrap="square" rtlCol="0">
                <a:spAutoFit/>
              </a:bodyPr>
              <a:lstStyle/>
              <a:p>
                <a:r>
                  <a:rPr lang="es-CO" dirty="0"/>
                  <a:t>Residuos</a:t>
                </a:r>
              </a:p>
            </p:txBody>
          </p:sp>
          <p:sp>
            <p:nvSpPr>
              <p:cNvPr id="15" name="CuadroTexto 14">
                <a:extLst>
                  <a:ext uri="{FF2B5EF4-FFF2-40B4-BE49-F238E27FC236}">
                    <a16:creationId xmlns:a16="http://schemas.microsoft.com/office/drawing/2014/main" id="{2C5F74FE-419C-E942-8A4F-DEEA0CC6CB3F}"/>
                  </a:ext>
                </a:extLst>
              </p:cNvPr>
              <p:cNvSpPr txBox="1"/>
              <p:nvPr/>
            </p:nvSpPr>
            <p:spPr>
              <a:xfrm>
                <a:off x="2701461" y="4084628"/>
                <a:ext cx="2142309" cy="369332"/>
              </a:xfrm>
              <a:prstGeom prst="rect">
                <a:avLst/>
              </a:prstGeom>
              <a:noFill/>
            </p:spPr>
            <p:txBody>
              <a:bodyPr wrap="square" rtlCol="0">
                <a:spAutoFit/>
              </a:bodyPr>
              <a:lstStyle/>
              <a:p>
                <a:r>
                  <a:rPr lang="es-CO" dirty="0"/>
                  <a:t>proveedor</a:t>
                </a:r>
              </a:p>
            </p:txBody>
          </p:sp>
          <p:cxnSp>
            <p:nvCxnSpPr>
              <p:cNvPr id="19" name="Straight Arrow Connector 18">
                <a:extLst>
                  <a:ext uri="{FF2B5EF4-FFF2-40B4-BE49-F238E27FC236}">
                    <a16:creationId xmlns:a16="http://schemas.microsoft.com/office/drawing/2014/main" id="{16321603-C907-D446-9690-01B663F2DECB}"/>
                  </a:ext>
                </a:extLst>
              </p:cNvPr>
              <p:cNvCxnSpPr/>
              <p:nvPr/>
            </p:nvCxnSpPr>
            <p:spPr>
              <a:xfrm>
                <a:off x="6583679" y="165100"/>
                <a:ext cx="909321" cy="723900"/>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grpSp>
      <p:sp>
        <p:nvSpPr>
          <p:cNvPr id="23" name="TextBox 22">
            <a:extLst>
              <a:ext uri="{FF2B5EF4-FFF2-40B4-BE49-F238E27FC236}">
                <a16:creationId xmlns:a16="http://schemas.microsoft.com/office/drawing/2014/main" id="{C974BA55-20EE-1743-8669-ACB83684BA5A}"/>
              </a:ext>
            </a:extLst>
          </p:cNvPr>
          <p:cNvSpPr txBox="1"/>
          <p:nvPr/>
        </p:nvSpPr>
        <p:spPr>
          <a:xfrm>
            <a:off x="469304" y="4761564"/>
            <a:ext cx="5309176" cy="2032754"/>
          </a:xfrm>
          <a:prstGeom prst="snipRoundRect">
            <a:avLst/>
          </a:prstGeom>
          <a:solidFill>
            <a:schemeClr val="bg2"/>
          </a:solidFill>
        </p:spPr>
        <p:txBody>
          <a:bodyPr wrap="square" rtlCol="0">
            <a:spAutoFit/>
          </a:bodyPr>
          <a:lstStyle/>
          <a:p>
            <a:r>
              <a:rPr lang="es-ES_tradnl" sz="2400" dirty="0"/>
              <a:t>El enfoque de la estrategia se hará en el consumidor final, es decir los insumos usados por el agente comercializador y el manejo de los residuos.</a:t>
            </a:r>
          </a:p>
        </p:txBody>
      </p:sp>
    </p:spTree>
    <p:extLst>
      <p:ext uri="{BB962C8B-B14F-4D97-AF65-F5344CB8AC3E}">
        <p14:creationId xmlns:p14="http://schemas.microsoft.com/office/powerpoint/2010/main" val="616487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682B3C-8BEA-B84C-99C4-3120323B1F70}"/>
              </a:ext>
            </a:extLst>
          </p:cNvPr>
          <p:cNvPicPr>
            <a:picLocks noChangeAspect="1"/>
          </p:cNvPicPr>
          <p:nvPr/>
        </p:nvPicPr>
        <p:blipFill>
          <a:blip r:embed="rId2"/>
          <a:stretch>
            <a:fillRect/>
          </a:stretch>
        </p:blipFill>
        <p:spPr>
          <a:xfrm>
            <a:off x="8718550" y="6178550"/>
            <a:ext cx="3379131" cy="679450"/>
          </a:xfrm>
          <a:prstGeom prst="rect">
            <a:avLst/>
          </a:prstGeom>
        </p:spPr>
      </p:pic>
      <p:grpSp>
        <p:nvGrpSpPr>
          <p:cNvPr id="10" name="Group 9">
            <a:extLst>
              <a:ext uri="{FF2B5EF4-FFF2-40B4-BE49-F238E27FC236}">
                <a16:creationId xmlns:a16="http://schemas.microsoft.com/office/drawing/2014/main" id="{98EBF36A-F0F1-1643-B6F8-A25C648DD946}"/>
              </a:ext>
            </a:extLst>
          </p:cNvPr>
          <p:cNvGrpSpPr/>
          <p:nvPr/>
        </p:nvGrpSpPr>
        <p:grpSpPr>
          <a:xfrm>
            <a:off x="622300" y="355600"/>
            <a:ext cx="11114881" cy="5514975"/>
            <a:chOff x="457200" y="508000"/>
            <a:chExt cx="11114881" cy="5514975"/>
          </a:xfrm>
        </p:grpSpPr>
        <p:pic>
          <p:nvPicPr>
            <p:cNvPr id="7" name="Picture 6">
              <a:extLst>
                <a:ext uri="{FF2B5EF4-FFF2-40B4-BE49-F238E27FC236}">
                  <a16:creationId xmlns:a16="http://schemas.microsoft.com/office/drawing/2014/main" id="{B8D983F4-982C-A646-AC1C-939E226FC6BE}"/>
                </a:ext>
              </a:extLst>
            </p:cNvPr>
            <p:cNvPicPr>
              <a:picLocks noChangeAspect="1"/>
            </p:cNvPicPr>
            <p:nvPr/>
          </p:nvPicPr>
          <p:blipFill>
            <a:blip r:embed="rId3"/>
            <a:stretch>
              <a:fillRect/>
            </a:stretch>
          </p:blipFill>
          <p:spPr>
            <a:xfrm>
              <a:off x="457200" y="1981200"/>
              <a:ext cx="11114881" cy="4041775"/>
            </a:xfrm>
            <a:prstGeom prst="rect">
              <a:avLst/>
            </a:prstGeom>
          </p:spPr>
        </p:pic>
        <p:pic>
          <p:nvPicPr>
            <p:cNvPr id="9" name="Picture 8">
              <a:extLst>
                <a:ext uri="{FF2B5EF4-FFF2-40B4-BE49-F238E27FC236}">
                  <a16:creationId xmlns:a16="http://schemas.microsoft.com/office/drawing/2014/main" id="{2A45197C-87ED-6844-A14E-FFB4F96111C8}"/>
                </a:ext>
              </a:extLst>
            </p:cNvPr>
            <p:cNvPicPr>
              <a:picLocks noChangeAspect="1"/>
            </p:cNvPicPr>
            <p:nvPr/>
          </p:nvPicPr>
          <p:blipFill>
            <a:blip r:embed="rId4"/>
            <a:stretch>
              <a:fillRect/>
            </a:stretch>
          </p:blipFill>
          <p:spPr>
            <a:xfrm>
              <a:off x="457200" y="508000"/>
              <a:ext cx="3517900" cy="1473200"/>
            </a:xfrm>
            <a:prstGeom prst="rect">
              <a:avLst/>
            </a:prstGeom>
          </p:spPr>
        </p:pic>
      </p:grpSp>
      <p:sp>
        <p:nvSpPr>
          <p:cNvPr id="13" name="TextBox 12">
            <a:extLst>
              <a:ext uri="{FF2B5EF4-FFF2-40B4-BE49-F238E27FC236}">
                <a16:creationId xmlns:a16="http://schemas.microsoft.com/office/drawing/2014/main" id="{E2626AEE-15D7-9040-B75C-64BEC446D266}"/>
              </a:ext>
            </a:extLst>
          </p:cNvPr>
          <p:cNvSpPr txBox="1"/>
          <p:nvPr/>
        </p:nvSpPr>
        <p:spPr>
          <a:xfrm>
            <a:off x="812800" y="1961575"/>
            <a:ext cx="5168900" cy="4154984"/>
          </a:xfrm>
          <a:prstGeom prst="rect">
            <a:avLst/>
          </a:prstGeom>
          <a:solidFill>
            <a:schemeClr val="accent6">
              <a:lumMod val="40000"/>
              <a:lumOff val="60000"/>
              <a:alpha val="72000"/>
            </a:schemeClr>
          </a:solidFill>
        </p:spPr>
        <p:txBody>
          <a:bodyPr wrap="square" rtlCol="0">
            <a:spAutoFit/>
          </a:bodyPr>
          <a:lstStyle/>
          <a:p>
            <a:r>
              <a:rPr lang="es-ES_tradnl" sz="2400" dirty="0"/>
              <a:t>Estrategia: Economía circular y cadena de producción verde , se propone intervenir los residuos del empaque que se desprende del consumo de carne, es decir usar materiales ecológicos para el empaque que permitan la sostenibilidad del sistema. La empresa </a:t>
            </a:r>
            <a:r>
              <a:rPr lang="es-ES_tradnl" sz="2400" dirty="0" err="1"/>
              <a:t>Proplanet</a:t>
            </a:r>
            <a:r>
              <a:rPr lang="es-ES_tradnl" sz="2400" dirty="0"/>
              <a:t> es la opción que se tiene para reemplazar el </a:t>
            </a:r>
            <a:r>
              <a:rPr lang="es-ES_tradnl" sz="2400" dirty="0" err="1"/>
              <a:t>poliestireno</a:t>
            </a:r>
            <a:r>
              <a:rPr lang="es-ES_tradnl" sz="2400" dirty="0"/>
              <a:t> expandido tradicional, por productos a base de celulosa y fibras</a:t>
            </a:r>
          </a:p>
        </p:txBody>
      </p:sp>
    </p:spTree>
    <p:extLst>
      <p:ext uri="{BB962C8B-B14F-4D97-AF65-F5344CB8AC3E}">
        <p14:creationId xmlns:p14="http://schemas.microsoft.com/office/powerpoint/2010/main" val="4125712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012056-A374-3843-9EDA-B138FBCD09CE}"/>
              </a:ext>
            </a:extLst>
          </p:cNvPr>
          <p:cNvPicPr>
            <a:picLocks noChangeAspect="1"/>
          </p:cNvPicPr>
          <p:nvPr/>
        </p:nvPicPr>
        <p:blipFill>
          <a:blip r:embed="rId3"/>
          <a:stretch>
            <a:fillRect/>
          </a:stretch>
        </p:blipFill>
        <p:spPr>
          <a:xfrm>
            <a:off x="0" y="0"/>
            <a:ext cx="8808821" cy="5300133"/>
          </a:xfrm>
          <a:prstGeom prst="rect">
            <a:avLst/>
          </a:prstGeom>
        </p:spPr>
      </p:pic>
      <p:sp>
        <p:nvSpPr>
          <p:cNvPr id="8" name="TextBox 7">
            <a:extLst>
              <a:ext uri="{FF2B5EF4-FFF2-40B4-BE49-F238E27FC236}">
                <a16:creationId xmlns:a16="http://schemas.microsoft.com/office/drawing/2014/main" id="{F7778119-02C3-5C46-9F4B-E74E6B4D34AD}"/>
              </a:ext>
            </a:extLst>
          </p:cNvPr>
          <p:cNvSpPr txBox="1"/>
          <p:nvPr/>
        </p:nvSpPr>
        <p:spPr>
          <a:xfrm>
            <a:off x="8808821" y="541867"/>
            <a:ext cx="3378200" cy="4524315"/>
          </a:xfrm>
          <a:prstGeom prst="rect">
            <a:avLst/>
          </a:prstGeom>
          <a:noFill/>
        </p:spPr>
        <p:txBody>
          <a:bodyPr wrap="square" rtlCol="0">
            <a:spAutoFit/>
          </a:bodyPr>
          <a:lstStyle/>
          <a:p>
            <a:pPr algn="just"/>
            <a:r>
              <a:rPr lang="es-ES_tradnl" dirty="0"/>
              <a:t>Según la estrategia planteada, el uso de productos ecológico permitirá que una empresa dedicada al reciclaje pueda usar estos residuos del proceso de la carne y usarlos como materia prima en su proceso, que puede ser el compostaje para producir fertilizante el cual es utilizado en la producción agrícola, entrando en un ciclo, donde los residuos son usados como materia prima en otros procesos productivos, según lo plantea la economía circular. </a:t>
            </a:r>
          </a:p>
          <a:p>
            <a:pPr algn="just"/>
            <a:endParaRPr lang="es-ES_tradnl" dirty="0"/>
          </a:p>
        </p:txBody>
      </p:sp>
    </p:spTree>
    <p:extLst>
      <p:ext uri="{BB962C8B-B14F-4D97-AF65-F5344CB8AC3E}">
        <p14:creationId xmlns:p14="http://schemas.microsoft.com/office/powerpoint/2010/main" val="2280158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2B8F6A-BF78-EF4A-AF8E-DB3BC71B93FA}"/>
              </a:ext>
            </a:extLst>
          </p:cNvPr>
          <p:cNvPicPr>
            <a:picLocks noChangeAspect="1"/>
          </p:cNvPicPr>
          <p:nvPr/>
        </p:nvPicPr>
        <p:blipFill>
          <a:blip r:embed="rId3"/>
          <a:stretch>
            <a:fillRect/>
          </a:stretch>
        </p:blipFill>
        <p:spPr>
          <a:xfrm>
            <a:off x="0" y="88899"/>
            <a:ext cx="8026400" cy="4903401"/>
          </a:xfrm>
          <a:prstGeom prst="rect">
            <a:avLst/>
          </a:prstGeom>
        </p:spPr>
      </p:pic>
      <p:sp>
        <p:nvSpPr>
          <p:cNvPr id="6" name="TextBox 5">
            <a:extLst>
              <a:ext uri="{FF2B5EF4-FFF2-40B4-BE49-F238E27FC236}">
                <a16:creationId xmlns:a16="http://schemas.microsoft.com/office/drawing/2014/main" id="{82BC2B28-147F-FD42-A23B-3FCBCEAB16FB}"/>
              </a:ext>
            </a:extLst>
          </p:cNvPr>
          <p:cNvSpPr txBox="1"/>
          <p:nvPr/>
        </p:nvSpPr>
        <p:spPr>
          <a:xfrm>
            <a:off x="8051867" y="88899"/>
            <a:ext cx="4140133" cy="4280535"/>
          </a:xfrm>
          <a:prstGeom prst="flowChartDocument">
            <a:avLst/>
          </a:prstGeom>
          <a:solidFill>
            <a:srgbClr val="92D050"/>
          </a:solidFill>
        </p:spPr>
        <p:txBody>
          <a:bodyPr wrap="square" rtlCol="0">
            <a:spAutoFit/>
          </a:bodyPr>
          <a:lstStyle/>
          <a:p>
            <a:r>
              <a:rPr lang="es-ES_tradnl" sz="2000" dirty="0"/>
              <a:t>Los beneficios del uso de estos Productos son:</a:t>
            </a:r>
          </a:p>
          <a:p>
            <a:pPr marL="285750" indent="-285750">
              <a:buFont typeface="Arial" panose="020B0604020202020204" pitchFamily="34" charset="0"/>
              <a:buChar char="•"/>
            </a:pPr>
            <a:r>
              <a:rPr lang="es-ES_tradnl" sz="2000" dirty="0"/>
              <a:t>100% Biodegradables</a:t>
            </a:r>
          </a:p>
          <a:p>
            <a:pPr marL="285750" indent="-285750">
              <a:buFont typeface="Arial" panose="020B0604020202020204" pitchFamily="34" charset="0"/>
              <a:buChar char="•"/>
            </a:pPr>
            <a:r>
              <a:rPr lang="es-ES_tradnl" sz="2000" dirty="0"/>
              <a:t>Producto </a:t>
            </a:r>
            <a:r>
              <a:rPr lang="es-ES_tradnl" sz="2000" dirty="0" err="1"/>
              <a:t>compostable</a:t>
            </a:r>
            <a:r>
              <a:rPr lang="es-ES_tradnl" sz="2000" dirty="0"/>
              <a:t> con otros desechos orgánicos</a:t>
            </a:r>
          </a:p>
          <a:p>
            <a:pPr marL="285750" indent="-285750">
              <a:buFont typeface="Arial" panose="020B0604020202020204" pitchFamily="34" charset="0"/>
              <a:buChar char="•"/>
            </a:pPr>
            <a:r>
              <a:rPr lang="es-ES_tradnl" sz="2000" dirty="0"/>
              <a:t>Preserva las mismas características de </a:t>
            </a:r>
            <a:r>
              <a:rPr lang="es-ES_tradnl" sz="2000" dirty="0" err="1"/>
              <a:t>poliestireno</a:t>
            </a:r>
            <a:r>
              <a:rPr lang="es-ES_tradnl" sz="2000" dirty="0"/>
              <a:t> expandido tradicional, es decir: guarda el sabor original de los alimentos, aséptico, resistente al calor, etc</a:t>
            </a:r>
            <a:r>
              <a:rPr lang="es-ES_tradnl" dirty="0"/>
              <a:t>.</a:t>
            </a:r>
          </a:p>
          <a:p>
            <a:pPr marL="285750" indent="-285750">
              <a:buFont typeface="Arial" panose="020B0604020202020204" pitchFamily="34" charset="0"/>
              <a:buChar char="•"/>
            </a:pPr>
            <a:endParaRPr lang="es-ES_tradnl" dirty="0"/>
          </a:p>
        </p:txBody>
      </p:sp>
    </p:spTree>
    <p:extLst>
      <p:ext uri="{BB962C8B-B14F-4D97-AF65-F5344CB8AC3E}">
        <p14:creationId xmlns:p14="http://schemas.microsoft.com/office/powerpoint/2010/main" val="3615144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8C9A7D-BFAB-024A-993E-A5729CEBB081}"/>
              </a:ext>
            </a:extLst>
          </p:cNvPr>
          <p:cNvPicPr>
            <a:picLocks noChangeAspect="1"/>
          </p:cNvPicPr>
          <p:nvPr/>
        </p:nvPicPr>
        <p:blipFill>
          <a:blip r:embed="rId3"/>
          <a:stretch>
            <a:fillRect/>
          </a:stretch>
        </p:blipFill>
        <p:spPr>
          <a:xfrm>
            <a:off x="0" y="768832"/>
            <a:ext cx="12192000" cy="5320335"/>
          </a:xfrm>
          <a:prstGeom prst="rect">
            <a:avLst/>
          </a:prstGeom>
        </p:spPr>
      </p:pic>
      <p:sp>
        <p:nvSpPr>
          <p:cNvPr id="6" name="TextBox 5">
            <a:extLst>
              <a:ext uri="{FF2B5EF4-FFF2-40B4-BE49-F238E27FC236}">
                <a16:creationId xmlns:a16="http://schemas.microsoft.com/office/drawing/2014/main" id="{4C10BD36-CEC6-0A4F-9410-7CB26534DBA5}"/>
              </a:ext>
            </a:extLst>
          </p:cNvPr>
          <p:cNvSpPr txBox="1"/>
          <p:nvPr/>
        </p:nvSpPr>
        <p:spPr>
          <a:xfrm>
            <a:off x="1778000" y="0"/>
            <a:ext cx="8042010" cy="769441"/>
          </a:xfrm>
          <a:prstGeom prst="rect">
            <a:avLst/>
          </a:prstGeom>
          <a:noFill/>
        </p:spPr>
        <p:txBody>
          <a:bodyPr wrap="none" rtlCol="0">
            <a:spAutoFit/>
          </a:bodyPr>
          <a:lstStyle/>
          <a:p>
            <a:r>
              <a:rPr lang="es-ES_tradnl" sz="4400" dirty="0">
                <a:solidFill>
                  <a:schemeClr val="accent6">
                    <a:lumMod val="75000"/>
                  </a:schemeClr>
                </a:solidFill>
              </a:rPr>
              <a:t>Proceso de Producción más limpio</a:t>
            </a:r>
          </a:p>
        </p:txBody>
      </p:sp>
    </p:spTree>
    <p:extLst>
      <p:ext uri="{BB962C8B-B14F-4D97-AF65-F5344CB8AC3E}">
        <p14:creationId xmlns:p14="http://schemas.microsoft.com/office/powerpoint/2010/main" val="17245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A6A66B-EABC-C746-B733-67F56D888E04}"/>
              </a:ext>
            </a:extLst>
          </p:cNvPr>
          <p:cNvSpPr txBox="1"/>
          <p:nvPr/>
        </p:nvSpPr>
        <p:spPr>
          <a:xfrm>
            <a:off x="5410200" y="0"/>
            <a:ext cx="6553200" cy="3139321"/>
          </a:xfrm>
          <a:prstGeom prst="rect">
            <a:avLst/>
          </a:prstGeom>
          <a:solidFill>
            <a:schemeClr val="bg2">
              <a:alpha val="43000"/>
            </a:schemeClr>
          </a:solidFill>
        </p:spPr>
        <p:txBody>
          <a:bodyPr wrap="square" rtlCol="0">
            <a:spAutoFit/>
          </a:bodyPr>
          <a:lstStyle/>
          <a:p>
            <a:r>
              <a:rPr lang="es-ES_tradnl" dirty="0"/>
              <a:t>El uso de estos productos biodegradables tiene un impacto directo sobre los indicadores ecológicos, especialmente sobre la huella ecológica, el </a:t>
            </a:r>
            <a:r>
              <a:rPr lang="es-ES_tradnl" dirty="0" err="1"/>
              <a:t>poliestinero</a:t>
            </a:r>
            <a:r>
              <a:rPr lang="es-ES_tradnl" dirty="0"/>
              <a:t> expandido tradicional es un subproducto del petróleo, el cual produce grandes emisiones de efecto invernadero y gran huella ecológica, además el reciclaje de estos productos es difícil y no es tan aprovechable como las bandejas  ecológicas </a:t>
            </a:r>
            <a:r>
              <a:rPr lang="es-ES_tradnl" dirty="0" err="1"/>
              <a:t>proplanet</a:t>
            </a:r>
            <a:r>
              <a:rPr lang="es-ES_tradnl" dirty="0"/>
              <a:t> que puede ser aprovechado en un 100%, lo cual reduce estos efectos en el ambiente, para la producción de este material se requiere celulosa de origen vegetal, promoviendo la producción agrícola para la producción de esta materia prima y los residuos irán en forma de fertilizante para estos mismos cultivos</a:t>
            </a:r>
          </a:p>
        </p:txBody>
      </p:sp>
    </p:spTree>
    <p:extLst>
      <p:ext uri="{BB962C8B-B14F-4D97-AF65-F5344CB8AC3E}">
        <p14:creationId xmlns:p14="http://schemas.microsoft.com/office/powerpoint/2010/main" val="3504989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72B739-D6E6-4248-BA6A-2D62415130CE}"/>
              </a:ext>
            </a:extLst>
          </p:cNvPr>
          <p:cNvSpPr txBox="1"/>
          <p:nvPr/>
        </p:nvSpPr>
        <p:spPr>
          <a:xfrm>
            <a:off x="127000" y="241300"/>
            <a:ext cx="4826000" cy="1754326"/>
          </a:xfrm>
          <a:prstGeom prst="rect">
            <a:avLst/>
          </a:prstGeom>
          <a:noFill/>
        </p:spPr>
        <p:txBody>
          <a:bodyPr wrap="square" rtlCol="0">
            <a:spAutoFit/>
          </a:bodyPr>
          <a:lstStyle/>
          <a:p>
            <a:r>
              <a:rPr lang="es-ES_tradnl" dirty="0">
                <a:ln>
                  <a:solidFill>
                    <a:sysClr val="windowText" lastClr="000000"/>
                  </a:solidFill>
                </a:ln>
                <a:solidFill>
                  <a:sysClr val="windowText" lastClr="000000"/>
                </a:solidFill>
              </a:rPr>
              <a:t>TECNOLOGIA: la principal tecnología usada en la estrategia es el conocimiento y la investigación, investigación en procesos de producción alternativos a partir de la celulosa y el empleo de la teoría de economía circular como modelo económico </a:t>
            </a:r>
          </a:p>
        </p:txBody>
      </p:sp>
      <p:pic>
        <p:nvPicPr>
          <p:cNvPr id="6" name="Picture 5">
            <a:extLst>
              <a:ext uri="{FF2B5EF4-FFF2-40B4-BE49-F238E27FC236}">
                <a16:creationId xmlns:a16="http://schemas.microsoft.com/office/drawing/2014/main" id="{D2ED9DC3-6AA1-8948-8212-995ED5EB7E49}"/>
              </a:ext>
            </a:extLst>
          </p:cNvPr>
          <p:cNvPicPr>
            <a:picLocks noChangeAspect="1"/>
          </p:cNvPicPr>
          <p:nvPr/>
        </p:nvPicPr>
        <p:blipFill>
          <a:blip r:embed="rId3"/>
          <a:stretch>
            <a:fillRect/>
          </a:stretch>
        </p:blipFill>
        <p:spPr>
          <a:xfrm>
            <a:off x="260349" y="2616200"/>
            <a:ext cx="4474633" cy="3948206"/>
          </a:xfrm>
          <a:prstGeom prst="rect">
            <a:avLst/>
          </a:prstGeom>
        </p:spPr>
      </p:pic>
      <p:pic>
        <p:nvPicPr>
          <p:cNvPr id="8" name="Picture 7">
            <a:extLst>
              <a:ext uri="{FF2B5EF4-FFF2-40B4-BE49-F238E27FC236}">
                <a16:creationId xmlns:a16="http://schemas.microsoft.com/office/drawing/2014/main" id="{8A38A9D1-93B3-B04E-A21B-15949A36B0D7}"/>
              </a:ext>
            </a:extLst>
          </p:cNvPr>
          <p:cNvPicPr>
            <a:picLocks noChangeAspect="1"/>
          </p:cNvPicPr>
          <p:nvPr/>
        </p:nvPicPr>
        <p:blipFill>
          <a:blip r:embed="rId4"/>
          <a:stretch>
            <a:fillRect/>
          </a:stretch>
        </p:blipFill>
        <p:spPr>
          <a:xfrm>
            <a:off x="6616700" y="241300"/>
            <a:ext cx="4591049" cy="2972622"/>
          </a:xfrm>
          <a:prstGeom prst="rect">
            <a:avLst/>
          </a:prstGeom>
        </p:spPr>
      </p:pic>
      <p:pic>
        <p:nvPicPr>
          <p:cNvPr id="10" name="Picture 9">
            <a:extLst>
              <a:ext uri="{FF2B5EF4-FFF2-40B4-BE49-F238E27FC236}">
                <a16:creationId xmlns:a16="http://schemas.microsoft.com/office/drawing/2014/main" id="{5B75992E-E5F8-3544-8257-C94D4B492A69}"/>
              </a:ext>
            </a:extLst>
          </p:cNvPr>
          <p:cNvPicPr>
            <a:picLocks noChangeAspect="1"/>
          </p:cNvPicPr>
          <p:nvPr/>
        </p:nvPicPr>
        <p:blipFill>
          <a:blip r:embed="rId5"/>
          <a:stretch>
            <a:fillRect/>
          </a:stretch>
        </p:blipFill>
        <p:spPr>
          <a:xfrm>
            <a:off x="6208183" y="3141078"/>
            <a:ext cx="5408084" cy="2898450"/>
          </a:xfrm>
          <a:prstGeom prst="rect">
            <a:avLst/>
          </a:prstGeom>
        </p:spPr>
      </p:pic>
    </p:spTree>
    <p:extLst>
      <p:ext uri="{BB962C8B-B14F-4D97-AF65-F5344CB8AC3E}">
        <p14:creationId xmlns:p14="http://schemas.microsoft.com/office/powerpoint/2010/main" val="1445632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EBB5E-88F9-2341-B03C-00B2B1F13013}"/>
              </a:ext>
            </a:extLst>
          </p:cNvPr>
          <p:cNvSpPr>
            <a:spLocks noGrp="1"/>
          </p:cNvSpPr>
          <p:nvPr>
            <p:ph type="title"/>
          </p:nvPr>
        </p:nvSpPr>
        <p:spPr/>
        <p:txBody>
          <a:bodyPr/>
          <a:lstStyle/>
          <a:p>
            <a:r>
              <a:rPr lang="es-ES_tradnl" dirty="0"/>
              <a:t>Bibliografía</a:t>
            </a:r>
          </a:p>
        </p:txBody>
      </p:sp>
      <p:sp>
        <p:nvSpPr>
          <p:cNvPr id="4" name="Rectangle 3">
            <a:extLst>
              <a:ext uri="{FF2B5EF4-FFF2-40B4-BE49-F238E27FC236}">
                <a16:creationId xmlns:a16="http://schemas.microsoft.com/office/drawing/2014/main" id="{849289BC-CCED-304B-85A5-1DC4402BE2BE}"/>
              </a:ext>
            </a:extLst>
          </p:cNvPr>
          <p:cNvSpPr/>
          <p:nvPr/>
        </p:nvSpPr>
        <p:spPr>
          <a:xfrm>
            <a:off x="838200" y="1415534"/>
            <a:ext cx="9684126" cy="2031325"/>
          </a:xfrm>
          <a:prstGeom prst="rect">
            <a:avLst/>
          </a:prstGeom>
        </p:spPr>
        <p:txBody>
          <a:bodyPr wrap="none">
            <a:spAutoFit/>
          </a:bodyPr>
          <a:lstStyle/>
          <a:p>
            <a:r>
              <a:rPr lang="es-ES_tradnl" sz="3600" dirty="0">
                <a:hlinkClick r:id="rId3"/>
              </a:rPr>
              <a:t>http://www.proplanet.com.co/index.php/nosotros</a:t>
            </a:r>
            <a:endParaRPr lang="es-ES_tradnl" sz="3600" dirty="0"/>
          </a:p>
          <a:p>
            <a:r>
              <a:rPr lang="es-ES_tradnl" sz="3600" dirty="0">
                <a:hlinkClick r:id="rId4"/>
              </a:rPr>
              <a:t>http://www.frigocolanta.com</a:t>
            </a:r>
            <a:endParaRPr lang="es-ES_tradnl" sz="3600" dirty="0"/>
          </a:p>
          <a:p>
            <a:r>
              <a:rPr lang="es-ES_tradnl" sz="3600" dirty="0">
                <a:hlinkClick r:id="rId5"/>
              </a:rPr>
              <a:t>https://economiacircular.org/wp/?page_id=62</a:t>
            </a:r>
            <a:endParaRPr lang="es-ES_tradnl" sz="3600" dirty="0"/>
          </a:p>
          <a:p>
            <a:endParaRPr lang="es-ES_tradnl" dirty="0"/>
          </a:p>
        </p:txBody>
      </p:sp>
    </p:spTree>
    <p:extLst>
      <p:ext uri="{BB962C8B-B14F-4D97-AF65-F5344CB8AC3E}">
        <p14:creationId xmlns:p14="http://schemas.microsoft.com/office/powerpoint/2010/main" val="6594151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992</TotalTime>
  <Words>434</Words>
  <Application>Microsoft Macintosh PowerPoint</Application>
  <PresentationFormat>Widescreen</PresentationFormat>
  <Paragraphs>28</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Ayuthaya</vt:lpstr>
      <vt:lpstr>Calibri</vt:lpstr>
      <vt:lpstr>Calibri Light</vt:lpstr>
      <vt:lpstr>Franklin Gothic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Bibliografía</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24</cp:revision>
  <dcterms:created xsi:type="dcterms:W3CDTF">2018-05-18T23:26:48Z</dcterms:created>
  <dcterms:modified xsi:type="dcterms:W3CDTF">2018-05-19T15:59:07Z</dcterms:modified>
</cp:coreProperties>
</file>